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7"/>
  </p:notesMasterIdLst>
  <p:sldIdLst>
    <p:sldId id="256" r:id="rId2"/>
    <p:sldId id="270" r:id="rId3"/>
    <p:sldId id="262" r:id="rId4"/>
    <p:sldId id="261" r:id="rId5"/>
    <p:sldId id="273" r:id="rId6"/>
  </p:sldIdLst>
  <p:sldSz cx="12192000" cy="6858000"/>
  <p:notesSz cx="9926638" cy="6797675"/>
  <p:embeddedFontLst>
    <p:embeddedFont>
      <p:font typeface="Aptos Narrow" panose="020B0004020202020204" pitchFamily="34" charset="0"/>
      <p:regular r:id="rId8"/>
      <p:bold r:id="rId9"/>
      <p:italic r:id="rId10"/>
      <p:boldItalic r:id="rId11"/>
    </p:embeddedFont>
    <p:embeddedFont>
      <p:font typeface="Trebuchet MS" panose="020B0603020202020204" pitchFamily="34" charset="0"/>
      <p:regular r:id="rId12"/>
      <p:bold r:id="rId13"/>
      <p:italic r:id="rId14"/>
      <p:boldItalic r:id="rId15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1056" userDrawn="1">
          <p15:clr>
            <a:srgbClr val="A4A3A4"/>
          </p15:clr>
        </p15:guide>
        <p15:guide id="2" pos="7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756" y="96"/>
      </p:cViewPr>
      <p:guideLst>
        <p:guide orient="horz" pos="1056"/>
        <p:guide pos="7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41458"/>
          </a:xfrm>
          <a:prstGeom prst="rect">
            <a:avLst/>
          </a:prstGeom>
        </p:spPr>
        <p:txBody>
          <a:bodyPr vert="horz" lIns="80275" tIns="40138" rIns="80275" bIns="40138" rtlCol="0"/>
          <a:lstStyle>
            <a:lvl1pPr algn="l">
              <a:defRPr sz="11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622510" y="0"/>
            <a:ext cx="4301543" cy="341458"/>
          </a:xfrm>
          <a:prstGeom prst="rect">
            <a:avLst/>
          </a:prstGeom>
        </p:spPr>
        <p:txBody>
          <a:bodyPr vert="horz" lIns="80275" tIns="40138" rIns="80275" bIns="40138" rtlCol="0"/>
          <a:lstStyle>
            <a:lvl1pPr algn="r">
              <a:defRPr sz="1100"/>
            </a:lvl1pPr>
          </a:lstStyle>
          <a:p>
            <a:fld id="{CD7DAF77-7719-4A70-A0B0-73DE10273C8F}" type="datetimeFigureOut">
              <a:rPr lang="es-ES" smtClean="0"/>
              <a:t>29/08/2024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511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0275" tIns="40138" rIns="80275" bIns="40138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92664" y="3271382"/>
            <a:ext cx="7941310" cy="2676584"/>
          </a:xfrm>
          <a:prstGeom prst="rect">
            <a:avLst/>
          </a:prstGeom>
        </p:spPr>
        <p:txBody>
          <a:bodyPr vert="horz" lIns="80275" tIns="40138" rIns="80275" bIns="40138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456219"/>
            <a:ext cx="4301543" cy="341457"/>
          </a:xfrm>
          <a:prstGeom prst="rect">
            <a:avLst/>
          </a:prstGeom>
        </p:spPr>
        <p:txBody>
          <a:bodyPr vert="horz" lIns="80275" tIns="40138" rIns="80275" bIns="40138" rtlCol="0" anchor="b"/>
          <a:lstStyle>
            <a:lvl1pPr algn="l">
              <a:defRPr sz="11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622510" y="6456219"/>
            <a:ext cx="4301543" cy="341457"/>
          </a:xfrm>
          <a:prstGeom prst="rect">
            <a:avLst/>
          </a:prstGeom>
        </p:spPr>
        <p:txBody>
          <a:bodyPr vert="horz" lIns="80275" tIns="40138" rIns="80275" bIns="40138" rtlCol="0" anchor="b"/>
          <a:lstStyle>
            <a:lvl1pPr algn="r">
              <a:defRPr sz="1100"/>
            </a:lvl1pPr>
          </a:lstStyle>
          <a:p>
            <a:fld id="{3FCE5791-5974-49B4-BC0F-B4809B3DB9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3185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876" y="2125980"/>
            <a:ext cx="10368598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752" y="3840480"/>
            <a:ext cx="8538845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093ACE-B7CA-4E20-8920-649814D765D4}" type="datetime1">
              <a:rPr lang="en-US" smtClean="0"/>
              <a:t>8/29/2024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231F20"/>
                </a:solidFill>
                <a:latin typeface="DINPro-Regular"/>
                <a:cs typeface="DINPro-Regula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231F20"/>
                </a:solidFill>
                <a:latin typeface="DINPro-Regular"/>
                <a:cs typeface="DINPro-Regular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EE9056-990A-4973-94F5-86488CA10E80}" type="datetime1">
              <a:rPr lang="en-US" smtClean="0"/>
              <a:t>8/29/2024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231F20"/>
                </a:solidFill>
                <a:latin typeface="DINPro-Regular"/>
                <a:cs typeface="DINPro-Regula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917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2150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292FD-DE21-42B5-9E37-35A2954FFDBB}" type="datetime1">
              <a:rPr lang="en-US" smtClean="0"/>
              <a:t>8/29/2024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113" cy="557100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231F20"/>
                </a:solidFill>
                <a:latin typeface="DINPro-Regular"/>
                <a:cs typeface="DINPro-Regula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582C79-4350-401A-902A-2CC3E2BF6E28}" type="datetime1">
              <a:rPr lang="en-US" smtClean="0"/>
              <a:t>8/29/2024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7E318A-0195-44E2-92A6-2BDCA86FDB48}" type="datetime1">
              <a:rPr lang="en-US" smtClean="0"/>
              <a:t>8/29/2024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2361" y="2528643"/>
            <a:ext cx="5353626" cy="10210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231F20"/>
                </a:solidFill>
                <a:latin typeface="DINPro-Regular"/>
                <a:cs typeface="DINPro-Regula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09809" y="1677332"/>
            <a:ext cx="10534015" cy="3317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231F20"/>
                </a:solidFill>
                <a:latin typeface="DINPro-Regular"/>
                <a:cs typeface="DINPro-Regular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439" y="6377940"/>
            <a:ext cx="3903472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17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A9A031-E7A4-48F5-88DC-39F8B5EECD49}" type="datetime1">
              <a:rPr lang="en-US" smtClean="0"/>
              <a:t>8/29/2024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82812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rupogae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rupogaes.com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://www.grupogaes.com/" TargetMode="External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hyperlink" Target="https://www.apexdyna.com/websites/Default.aspx" TargetMode="External"/><Relationship Id="rId4" Type="http://schemas.openxmlformats.org/officeDocument/2006/relationships/hyperlink" Target="https://www.kofon-motion.com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rupogaes.com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rupogaes.com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hyperlink" Target="http://www.google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2157" y="291061"/>
            <a:ext cx="3302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635" dirty="0">
                <a:solidFill>
                  <a:srgbClr val="EE1F38"/>
                </a:solidFill>
                <a:latin typeface="Trebuchet MS"/>
                <a:cs typeface="Trebuchet MS"/>
              </a:rPr>
              <a:t>—</a:t>
            </a:r>
            <a:endParaRPr sz="240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0609003" y="5813996"/>
            <a:ext cx="1259205" cy="720090"/>
            <a:chOff x="10609003" y="5813996"/>
            <a:chExt cx="1259205" cy="720090"/>
          </a:xfrm>
        </p:grpSpPr>
        <p:sp>
          <p:nvSpPr>
            <p:cNvPr id="5" name="object 5"/>
            <p:cNvSpPr/>
            <p:nvPr/>
          </p:nvSpPr>
          <p:spPr>
            <a:xfrm>
              <a:off x="11631786" y="6097797"/>
              <a:ext cx="236854" cy="297180"/>
            </a:xfrm>
            <a:custGeom>
              <a:avLst/>
              <a:gdLst/>
              <a:ahLst/>
              <a:cxnLst/>
              <a:rect l="l" t="t" r="r" b="b"/>
              <a:pathLst>
                <a:path w="236854" h="297179">
                  <a:moveTo>
                    <a:pt x="216738" y="0"/>
                  </a:moveTo>
                  <a:lnTo>
                    <a:pt x="91973" y="0"/>
                  </a:lnTo>
                  <a:lnTo>
                    <a:pt x="56176" y="7427"/>
                  </a:lnTo>
                  <a:lnTo>
                    <a:pt x="26941" y="27679"/>
                  </a:lnTo>
                  <a:lnTo>
                    <a:pt x="7228" y="57714"/>
                  </a:lnTo>
                  <a:lnTo>
                    <a:pt x="0" y="94487"/>
                  </a:lnTo>
                  <a:lnTo>
                    <a:pt x="0" y="162293"/>
                  </a:lnTo>
                  <a:lnTo>
                    <a:pt x="1542" y="170115"/>
                  </a:lnTo>
                  <a:lnTo>
                    <a:pt x="5745" y="176515"/>
                  </a:lnTo>
                  <a:lnTo>
                    <a:pt x="11974" y="180836"/>
                  </a:lnTo>
                  <a:lnTo>
                    <a:pt x="19596" y="182422"/>
                  </a:lnTo>
                  <a:lnTo>
                    <a:pt x="145148" y="182422"/>
                  </a:lnTo>
                  <a:lnTo>
                    <a:pt x="151155" y="188175"/>
                  </a:lnTo>
                  <a:lnTo>
                    <a:pt x="151155" y="263778"/>
                  </a:lnTo>
                  <a:lnTo>
                    <a:pt x="145148" y="269938"/>
                  </a:lnTo>
                  <a:lnTo>
                    <a:pt x="134353" y="269938"/>
                  </a:lnTo>
                  <a:lnTo>
                    <a:pt x="128358" y="266649"/>
                  </a:lnTo>
                  <a:lnTo>
                    <a:pt x="26784" y="203377"/>
                  </a:lnTo>
                  <a:lnTo>
                    <a:pt x="23190" y="202552"/>
                  </a:lnTo>
                  <a:lnTo>
                    <a:pt x="0" y="222681"/>
                  </a:lnTo>
                  <a:lnTo>
                    <a:pt x="0" y="276923"/>
                  </a:lnTo>
                  <a:lnTo>
                    <a:pt x="1542" y="284746"/>
                  </a:lnTo>
                  <a:lnTo>
                    <a:pt x="5745" y="291145"/>
                  </a:lnTo>
                  <a:lnTo>
                    <a:pt x="11974" y="295466"/>
                  </a:lnTo>
                  <a:lnTo>
                    <a:pt x="19596" y="297052"/>
                  </a:lnTo>
                  <a:lnTo>
                    <a:pt x="144754" y="297052"/>
                  </a:lnTo>
                  <a:lnTo>
                    <a:pt x="180489" y="289625"/>
                  </a:lnTo>
                  <a:lnTo>
                    <a:pt x="209589" y="269371"/>
                  </a:lnTo>
                  <a:lnTo>
                    <a:pt x="229166" y="239333"/>
                  </a:lnTo>
                  <a:lnTo>
                    <a:pt x="236334" y="202552"/>
                  </a:lnTo>
                  <a:lnTo>
                    <a:pt x="236334" y="135178"/>
                  </a:lnTo>
                  <a:lnTo>
                    <a:pt x="234790" y="127348"/>
                  </a:lnTo>
                  <a:lnTo>
                    <a:pt x="230584" y="120945"/>
                  </a:lnTo>
                  <a:lnTo>
                    <a:pt x="224354" y="116622"/>
                  </a:lnTo>
                  <a:lnTo>
                    <a:pt x="216738" y="115036"/>
                  </a:lnTo>
                  <a:lnTo>
                    <a:pt x="91567" y="115036"/>
                  </a:lnTo>
                  <a:lnTo>
                    <a:pt x="85572" y="108877"/>
                  </a:lnTo>
                  <a:lnTo>
                    <a:pt x="85572" y="33273"/>
                  </a:lnTo>
                  <a:lnTo>
                    <a:pt x="91567" y="27114"/>
                  </a:lnTo>
                  <a:lnTo>
                    <a:pt x="102362" y="27114"/>
                  </a:lnTo>
                  <a:lnTo>
                    <a:pt x="105562" y="28346"/>
                  </a:lnTo>
                  <a:lnTo>
                    <a:pt x="209537" y="93675"/>
                  </a:lnTo>
                  <a:lnTo>
                    <a:pt x="213144" y="94487"/>
                  </a:lnTo>
                  <a:lnTo>
                    <a:pt x="216738" y="94487"/>
                  </a:lnTo>
                  <a:lnTo>
                    <a:pt x="224354" y="92903"/>
                  </a:lnTo>
                  <a:lnTo>
                    <a:pt x="230584" y="88585"/>
                  </a:lnTo>
                  <a:lnTo>
                    <a:pt x="234790" y="82186"/>
                  </a:lnTo>
                  <a:lnTo>
                    <a:pt x="236334" y="74358"/>
                  </a:lnTo>
                  <a:lnTo>
                    <a:pt x="236334" y="20535"/>
                  </a:lnTo>
                  <a:lnTo>
                    <a:pt x="234790" y="12649"/>
                  </a:lnTo>
                  <a:lnTo>
                    <a:pt x="230584" y="6110"/>
                  </a:lnTo>
                  <a:lnTo>
                    <a:pt x="224354" y="1649"/>
                  </a:lnTo>
                  <a:lnTo>
                    <a:pt x="216738" y="0"/>
                  </a:lnTo>
                  <a:close/>
                </a:path>
              </a:pathLst>
            </a:custGeom>
            <a:solidFill>
              <a:srgbClr val="EE1F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09003" y="5813996"/>
              <a:ext cx="1255930" cy="720007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11299" y="6101368"/>
            <a:ext cx="1715770" cy="220345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sz="1200" b="0" spc="95" dirty="0">
                <a:solidFill>
                  <a:srgbClr val="4D5356"/>
                </a:solidFill>
                <a:latin typeface="DINPro-Medium"/>
                <a:cs typeface="DINPro-Medium"/>
                <a:hlinkClick r:id="rId3"/>
              </a:rPr>
              <a:t>www.grupogaes.com </a:t>
            </a:r>
            <a:endParaRPr sz="1200">
              <a:latin typeface="DINPro-Medium"/>
              <a:cs typeface="DINPro-Medium"/>
            </a:endParaRPr>
          </a:p>
        </p:txBody>
      </p:sp>
      <p:sp>
        <p:nvSpPr>
          <p:cNvPr id="9" name="Marcador de fecha 8">
            <a:extLst>
              <a:ext uri="{FF2B5EF4-FFF2-40B4-BE49-F238E27FC236}">
                <a16:creationId xmlns:a16="http://schemas.microsoft.com/office/drawing/2014/main" id="{24F65610-F798-2752-3E44-94E16830CF40}"/>
              </a:ext>
            </a:extLst>
          </p:cNvPr>
          <p:cNvSpPr>
            <a:spLocks noGrp="1"/>
          </p:cNvSpPr>
          <p:nvPr>
            <p:ph type="dt" sz="half" idx="6"/>
          </p:nvPr>
        </p:nvSpPr>
        <p:spPr>
          <a:xfrm>
            <a:off x="302157" y="5813996"/>
            <a:ext cx="2805620" cy="342900"/>
          </a:xfrm>
        </p:spPr>
        <p:txBody>
          <a:bodyPr/>
          <a:lstStyle/>
          <a:p>
            <a:fld id="{8A67B209-66E1-4389-B4FF-F1421F5C4A21}" type="datetime6">
              <a:rPr lang="en-US" smtClean="0"/>
              <a:t>August 24</a:t>
            </a:fld>
            <a:endParaRPr lang="en-U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9DD4767-9563-9924-8D93-C54F6050EABE}"/>
              </a:ext>
            </a:extLst>
          </p:cNvPr>
          <p:cNvSpPr txBox="1"/>
          <p:nvPr/>
        </p:nvSpPr>
        <p:spPr>
          <a:xfrm>
            <a:off x="1905000" y="1600200"/>
            <a:ext cx="672491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b="1" dirty="0"/>
              <a:t>Elección brida de reductores </a:t>
            </a:r>
          </a:p>
          <a:p>
            <a:r>
              <a:rPr lang="es-ES" sz="3600" b="1" dirty="0"/>
              <a:t>planetarios de precisión para </a:t>
            </a:r>
          </a:p>
          <a:p>
            <a:r>
              <a:rPr lang="es-ES" sz="3600" b="1" dirty="0"/>
              <a:t>Montaje.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4857" y="291061"/>
            <a:ext cx="304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400" spc="635" dirty="0">
                <a:solidFill>
                  <a:srgbClr val="EE1F38"/>
                </a:solidFill>
                <a:latin typeface="Trebuchet MS"/>
                <a:cs typeface="Trebuchet MS"/>
              </a:rPr>
              <a:t>—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23998" y="6144350"/>
            <a:ext cx="11544300" cy="0"/>
          </a:xfrm>
          <a:custGeom>
            <a:avLst/>
            <a:gdLst/>
            <a:ahLst/>
            <a:cxnLst/>
            <a:rect l="l" t="t" r="r" b="b"/>
            <a:pathLst>
              <a:path w="11544300">
                <a:moveTo>
                  <a:pt x="0" y="0"/>
                </a:moveTo>
                <a:lnTo>
                  <a:pt x="11544122" y="0"/>
                </a:lnTo>
              </a:path>
            </a:pathLst>
          </a:custGeom>
          <a:ln w="12700">
            <a:solidFill>
              <a:srgbClr val="B4B6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40458" y="6301085"/>
            <a:ext cx="627661" cy="35891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311299" y="6384868"/>
            <a:ext cx="1715770" cy="220345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sz="1200" b="0" spc="95" dirty="0">
                <a:solidFill>
                  <a:srgbClr val="B4B6B8"/>
                </a:solidFill>
                <a:latin typeface="DINPro-Medium"/>
                <a:cs typeface="DINPro-Medium"/>
                <a:hlinkClick r:id="rId3"/>
              </a:rPr>
              <a:t>www.grupogaes.com </a:t>
            </a:r>
            <a:endParaRPr sz="1200">
              <a:latin typeface="DINPro-Medium"/>
              <a:cs typeface="DINPro-Medium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B9CEAC6E-1083-7A53-26B4-21BC4BA390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8729" y="643467"/>
            <a:ext cx="6801472" cy="5152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195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4857" y="291061"/>
            <a:ext cx="304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400" spc="635" dirty="0">
                <a:solidFill>
                  <a:srgbClr val="EE1F38"/>
                </a:solidFill>
                <a:latin typeface="Trebuchet MS"/>
                <a:cs typeface="Trebuchet MS"/>
              </a:rPr>
              <a:t>—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23998" y="6144350"/>
            <a:ext cx="11544300" cy="0"/>
          </a:xfrm>
          <a:custGeom>
            <a:avLst/>
            <a:gdLst/>
            <a:ahLst/>
            <a:cxnLst/>
            <a:rect l="l" t="t" r="r" b="b"/>
            <a:pathLst>
              <a:path w="11544300">
                <a:moveTo>
                  <a:pt x="0" y="0"/>
                </a:moveTo>
                <a:lnTo>
                  <a:pt x="11544122" y="0"/>
                </a:lnTo>
              </a:path>
            </a:pathLst>
          </a:custGeom>
          <a:ln w="12700">
            <a:solidFill>
              <a:srgbClr val="B4B6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40458" y="6301085"/>
            <a:ext cx="627661" cy="358919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52400" y="649568"/>
            <a:ext cx="12039600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spcBef>
                <a:spcPts val="100"/>
              </a:spcBef>
            </a:pPr>
            <a:r>
              <a:rPr lang="es-ES" sz="2400" b="1" dirty="0">
                <a:latin typeface="DINPro-Bold"/>
                <a:cs typeface="DINPro-Bold"/>
              </a:rPr>
              <a:t>Ejemplo de consulta:</a:t>
            </a:r>
            <a:r>
              <a:rPr lang="es-ES" sz="2400" dirty="0"/>
              <a:t> </a:t>
            </a:r>
            <a:r>
              <a:rPr lang="es-ES" sz="1800" b="1" u="sng" dirty="0"/>
              <a:t>El cliente siempre nos tiene que indicar o las medidas o el servomotor sobre el que va a montarlo.</a:t>
            </a:r>
            <a:br>
              <a:rPr lang="es-ES" sz="1800" b="1" u="sng" dirty="0"/>
            </a:br>
            <a:endParaRPr sz="1800" dirty="0">
              <a:latin typeface="DINPro-Bold"/>
              <a:cs typeface="DINPro-Bold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1299" y="6384868"/>
            <a:ext cx="1715770" cy="220345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sz="1200" b="0" spc="95" dirty="0">
                <a:solidFill>
                  <a:srgbClr val="B4B6B8"/>
                </a:solidFill>
                <a:latin typeface="DINPro-Medium"/>
                <a:cs typeface="DINPro-Medium"/>
                <a:hlinkClick r:id="rId3"/>
              </a:rPr>
              <a:t>www.grupogaes.com </a:t>
            </a:r>
            <a:endParaRPr sz="1200">
              <a:latin typeface="DINPro-Medium"/>
              <a:cs typeface="DINPro-Medium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xfrm>
            <a:off x="1209809" y="1677332"/>
            <a:ext cx="10534015" cy="38600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502284" indent="-457200">
              <a:lnSpc>
                <a:spcPct val="100000"/>
              </a:lnSpc>
              <a:spcBef>
                <a:spcPts val="100"/>
              </a:spcBef>
              <a:buClr>
                <a:srgbClr val="EE1F38"/>
              </a:buClr>
              <a:buFont typeface="+mj-lt"/>
              <a:buAutoNum type="arabicPeriod"/>
              <a:tabLst>
                <a:tab pos="469265" algn="l"/>
                <a:tab pos="469900" algn="l"/>
              </a:tabLst>
            </a:pPr>
            <a:r>
              <a:rPr lang="es-ES" sz="2000" dirty="0"/>
              <a:t>Reductor KPE070 que va a montar un servomotor de PANASONIC MSMD042G1S4. </a:t>
            </a:r>
            <a:r>
              <a:rPr lang="es-ES" sz="2000" b="1" u="sng" dirty="0"/>
              <a:t>El cliente siempre nos tiene que indicar o las medidas o el servomotor sobre el que va a montarlo.</a:t>
            </a:r>
          </a:p>
          <a:p>
            <a:pPr marL="469900" marR="502284" indent="-457200">
              <a:lnSpc>
                <a:spcPct val="100000"/>
              </a:lnSpc>
              <a:spcBef>
                <a:spcPts val="100"/>
              </a:spcBef>
              <a:buClr>
                <a:srgbClr val="EE1F38"/>
              </a:buClr>
              <a:buFont typeface="+mj-lt"/>
              <a:buAutoNum type="arabicPeriod"/>
              <a:tabLst>
                <a:tab pos="469265" algn="l"/>
                <a:tab pos="469900" algn="l"/>
              </a:tabLst>
            </a:pPr>
            <a:r>
              <a:rPr lang="es-ES" sz="2000" dirty="0"/>
              <a:t>Entrar en la Web de KOFON: </a:t>
            </a:r>
            <a:r>
              <a:rPr lang="es-ES" sz="2000" dirty="0">
                <a:hlinkClick r:id="rId4"/>
              </a:rPr>
              <a:t>https://www.kofon-motion.com/</a:t>
            </a:r>
            <a:endParaRPr lang="es-ES" sz="2000" dirty="0"/>
          </a:p>
          <a:p>
            <a:pPr marL="469900" marR="502284" indent="-457200">
              <a:lnSpc>
                <a:spcPct val="100000"/>
              </a:lnSpc>
              <a:spcBef>
                <a:spcPts val="100"/>
              </a:spcBef>
              <a:buClr>
                <a:srgbClr val="EE1F38"/>
              </a:buClr>
              <a:buFont typeface="+mj-lt"/>
              <a:buAutoNum type="arabicPeriod"/>
              <a:tabLst>
                <a:tab pos="469265" algn="l"/>
                <a:tab pos="469900" algn="l"/>
              </a:tabLst>
            </a:pPr>
            <a:r>
              <a:rPr lang="es-ES" sz="2000" dirty="0"/>
              <a:t>Introducir marca y modelo:</a:t>
            </a:r>
          </a:p>
          <a:p>
            <a:pPr marL="469900" marR="502284" indent="-457200">
              <a:lnSpc>
                <a:spcPct val="100000"/>
              </a:lnSpc>
              <a:spcBef>
                <a:spcPts val="100"/>
              </a:spcBef>
              <a:buClr>
                <a:srgbClr val="EE1F38"/>
              </a:buClr>
              <a:buFont typeface="+mj-lt"/>
              <a:buAutoNum type="arabicPeriod"/>
              <a:tabLst>
                <a:tab pos="469265" algn="l"/>
                <a:tab pos="469900" algn="l"/>
              </a:tabLst>
            </a:pPr>
            <a:r>
              <a:rPr lang="es-ES" sz="2000" dirty="0"/>
              <a:t>Seguir los pasos hasta el final y descarga él .</a:t>
            </a:r>
            <a:r>
              <a:rPr lang="es-ES" sz="2000" dirty="0" err="1"/>
              <a:t>pdf</a:t>
            </a:r>
            <a:endParaRPr lang="es-ES" sz="2000" dirty="0"/>
          </a:p>
          <a:p>
            <a:pPr marL="469900" marR="502284" indent="-457200">
              <a:lnSpc>
                <a:spcPct val="100000"/>
              </a:lnSpc>
              <a:spcBef>
                <a:spcPts val="100"/>
              </a:spcBef>
              <a:buClr>
                <a:srgbClr val="EE1F38"/>
              </a:buClr>
              <a:buFont typeface="+mj-lt"/>
              <a:buAutoNum type="arabicPeriod"/>
              <a:tabLst>
                <a:tab pos="469265" algn="l"/>
                <a:tab pos="469900" algn="l"/>
              </a:tabLst>
            </a:pPr>
            <a:r>
              <a:rPr lang="es-ES" sz="2000" dirty="0"/>
              <a:t>Sacar las siguientes medidas:</a:t>
            </a:r>
          </a:p>
          <a:p>
            <a:pPr marL="469900" marR="502284" indent="-457200">
              <a:lnSpc>
                <a:spcPct val="100000"/>
              </a:lnSpc>
              <a:spcBef>
                <a:spcPts val="100"/>
              </a:spcBef>
              <a:buClr>
                <a:srgbClr val="EE1F38"/>
              </a:buClr>
              <a:buFont typeface="+mj-lt"/>
              <a:buAutoNum type="arabicPeriod"/>
              <a:tabLst>
                <a:tab pos="469265" algn="l"/>
                <a:tab pos="469900" algn="l"/>
              </a:tabLst>
            </a:pPr>
            <a:endParaRPr lang="es-ES" sz="2000" dirty="0"/>
          </a:p>
          <a:p>
            <a:pPr marL="12700" marR="502284">
              <a:lnSpc>
                <a:spcPct val="100000"/>
              </a:lnSpc>
              <a:spcBef>
                <a:spcPts val="100"/>
              </a:spcBef>
              <a:buClr>
                <a:srgbClr val="EE1F38"/>
              </a:buClr>
              <a:tabLst>
                <a:tab pos="469265" algn="l"/>
                <a:tab pos="469900" algn="l"/>
              </a:tabLst>
            </a:pPr>
            <a:r>
              <a:rPr lang="es-ES" sz="1200" dirty="0"/>
              <a:t>Si el motor no aparece en la Web</a:t>
            </a:r>
          </a:p>
          <a:p>
            <a:pPr marL="12700" marR="502284">
              <a:lnSpc>
                <a:spcPct val="100000"/>
              </a:lnSpc>
              <a:spcBef>
                <a:spcPts val="100"/>
              </a:spcBef>
              <a:buClr>
                <a:srgbClr val="EE1F38"/>
              </a:buClr>
              <a:tabLst>
                <a:tab pos="469265" algn="l"/>
                <a:tab pos="469900" algn="l"/>
              </a:tabLst>
            </a:pPr>
            <a:r>
              <a:rPr lang="es-ES" sz="1200" dirty="0"/>
              <a:t> de KOFON (faltan motores), </a:t>
            </a:r>
          </a:p>
          <a:p>
            <a:pPr marL="12700" marR="502284">
              <a:lnSpc>
                <a:spcPct val="100000"/>
              </a:lnSpc>
              <a:spcBef>
                <a:spcPts val="100"/>
              </a:spcBef>
              <a:buClr>
                <a:srgbClr val="EE1F38"/>
              </a:buClr>
              <a:tabLst>
                <a:tab pos="469265" algn="l"/>
                <a:tab pos="469900" algn="l"/>
              </a:tabLst>
            </a:pPr>
            <a:r>
              <a:rPr lang="es-ES" sz="1200" dirty="0"/>
              <a:t>hacerlo desde la Web de APEX:</a:t>
            </a:r>
          </a:p>
          <a:p>
            <a:pPr marL="12700" marR="502284">
              <a:lnSpc>
                <a:spcPct val="100000"/>
              </a:lnSpc>
              <a:spcBef>
                <a:spcPts val="100"/>
              </a:spcBef>
              <a:buClr>
                <a:srgbClr val="EE1F38"/>
              </a:buClr>
              <a:tabLst>
                <a:tab pos="469265" algn="l"/>
                <a:tab pos="469900" algn="l"/>
              </a:tabLst>
            </a:pPr>
            <a:r>
              <a:rPr lang="es-ES" sz="1200" dirty="0">
                <a:hlinkClick r:id="rId5"/>
              </a:rPr>
              <a:t>https://www.apexdyna.com/websites/Default.aspx</a:t>
            </a:r>
            <a:endParaRPr lang="es-ES" sz="1200" dirty="0"/>
          </a:p>
          <a:p>
            <a:pPr marL="12700" marR="502284">
              <a:lnSpc>
                <a:spcPct val="100000"/>
              </a:lnSpc>
              <a:spcBef>
                <a:spcPts val="100"/>
              </a:spcBef>
              <a:buClr>
                <a:srgbClr val="EE1F38"/>
              </a:buClr>
              <a:tabLst>
                <a:tab pos="469265" algn="l"/>
                <a:tab pos="469900" algn="l"/>
              </a:tabLst>
            </a:pPr>
            <a:r>
              <a:rPr lang="es-ES" sz="1200" dirty="0"/>
              <a:t> </a:t>
            </a:r>
          </a:p>
          <a:p>
            <a:pPr marL="469900" marR="502284" indent="-457200">
              <a:lnSpc>
                <a:spcPct val="100000"/>
              </a:lnSpc>
              <a:spcBef>
                <a:spcPts val="100"/>
              </a:spcBef>
              <a:buClr>
                <a:srgbClr val="EE1F38"/>
              </a:buClr>
              <a:buFont typeface="+mj-lt"/>
              <a:buAutoNum type="arabicPeriod"/>
              <a:tabLst>
                <a:tab pos="469265" algn="l"/>
                <a:tab pos="469900" algn="l"/>
              </a:tabLst>
            </a:pPr>
            <a:endParaRPr lang="es-ES" sz="2000" dirty="0"/>
          </a:p>
          <a:p>
            <a:pPr marL="12700" marR="502284">
              <a:lnSpc>
                <a:spcPct val="100000"/>
              </a:lnSpc>
              <a:spcBef>
                <a:spcPts val="100"/>
              </a:spcBef>
              <a:buClr>
                <a:srgbClr val="EE1F38"/>
              </a:buClr>
              <a:tabLst>
                <a:tab pos="469265" algn="l"/>
                <a:tab pos="469900" algn="l"/>
              </a:tabLst>
            </a:pPr>
            <a:endParaRPr sz="2000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49C2252-A89F-01BA-5ADA-F78BA0A1DA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82200" y="2276339"/>
            <a:ext cx="1680015" cy="178910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AD5089D-8F35-6D0D-1D4C-F83B5CC087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44000" y="4169751"/>
            <a:ext cx="2362200" cy="106023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1786A42-5722-17E1-27A0-2D5E59D809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98795" y="3270666"/>
            <a:ext cx="3907581" cy="2726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914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4857" y="291061"/>
            <a:ext cx="304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400" spc="635" dirty="0">
                <a:solidFill>
                  <a:srgbClr val="EE1F38"/>
                </a:solidFill>
                <a:latin typeface="Trebuchet MS"/>
                <a:cs typeface="Trebuchet MS"/>
              </a:rPr>
              <a:t>—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23998" y="6144350"/>
            <a:ext cx="11544300" cy="0"/>
          </a:xfrm>
          <a:custGeom>
            <a:avLst/>
            <a:gdLst/>
            <a:ahLst/>
            <a:cxnLst/>
            <a:rect l="l" t="t" r="r" b="b"/>
            <a:pathLst>
              <a:path w="11544300">
                <a:moveTo>
                  <a:pt x="0" y="0"/>
                </a:moveTo>
                <a:lnTo>
                  <a:pt x="11544122" y="0"/>
                </a:lnTo>
              </a:path>
            </a:pathLst>
          </a:custGeom>
          <a:ln w="12700">
            <a:solidFill>
              <a:srgbClr val="B4B6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40458" y="6301085"/>
            <a:ext cx="627661" cy="358919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23999" y="649568"/>
            <a:ext cx="45707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s-ES" sz="2400" b="1" spc="-10" dirty="0">
                <a:solidFill>
                  <a:srgbClr val="FF0000"/>
                </a:solidFill>
                <a:latin typeface="DINPro-Bold"/>
                <a:cs typeface="DINPro-Bold"/>
              </a:rPr>
              <a:t>Tenemos:</a:t>
            </a:r>
            <a:endParaRPr sz="2400" dirty="0">
              <a:solidFill>
                <a:srgbClr val="FF0000"/>
              </a:solidFill>
              <a:latin typeface="DINPro-Bold"/>
              <a:cs typeface="DINPro-Bold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1299" y="6384868"/>
            <a:ext cx="1715770" cy="220345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sz="1200" b="0" spc="95" dirty="0">
                <a:solidFill>
                  <a:srgbClr val="B4B6B8"/>
                </a:solidFill>
                <a:latin typeface="DINPro-Medium"/>
                <a:cs typeface="DINPro-Medium"/>
                <a:hlinkClick r:id="rId3"/>
              </a:rPr>
              <a:t>www.grupogaes.com </a:t>
            </a:r>
            <a:endParaRPr sz="1200">
              <a:latin typeface="DINPro-Medium"/>
              <a:cs typeface="DINPro-Medium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xfrm>
            <a:off x="160187" y="1242790"/>
            <a:ext cx="11879413" cy="13336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502284" indent="-457200">
              <a:lnSpc>
                <a:spcPct val="100000"/>
              </a:lnSpc>
              <a:spcBef>
                <a:spcPts val="100"/>
              </a:spcBef>
              <a:buClr>
                <a:srgbClr val="EE1F38"/>
              </a:buClr>
              <a:buFont typeface="DINPro-Bold"/>
              <a:buChar char="&gt;"/>
              <a:tabLst>
                <a:tab pos="469265" algn="l"/>
                <a:tab pos="469900" algn="l"/>
              </a:tabLst>
            </a:pPr>
            <a:r>
              <a:rPr lang="es-ES" sz="1650" dirty="0"/>
              <a:t>Reductor 		CUERPO SALIDA KPE-070-1-07-S1-P1-Ø14 # KOFON”</a:t>
            </a:r>
          </a:p>
          <a:p>
            <a:pPr marL="469900" marR="502284" indent="-457200">
              <a:lnSpc>
                <a:spcPct val="100000"/>
              </a:lnSpc>
              <a:spcBef>
                <a:spcPts val="100"/>
              </a:spcBef>
              <a:buClr>
                <a:srgbClr val="EE1F38"/>
              </a:buClr>
              <a:buFont typeface="DINPro-Bold"/>
              <a:buChar char="&gt;"/>
              <a:tabLst>
                <a:tab pos="469265" algn="l"/>
                <a:tab pos="469900" algn="l"/>
              </a:tabLst>
            </a:pPr>
            <a:r>
              <a:rPr lang="es-ES" sz="1650" dirty="0"/>
              <a:t>Brida: 		BRIDA ENTRADA (70X70) KPE-SPL-070-Ø</a:t>
            </a:r>
            <a:r>
              <a:rPr lang="es-ES" sz="1650" dirty="0">
                <a:solidFill>
                  <a:srgbClr val="FF0000"/>
                </a:solidFill>
              </a:rPr>
              <a:t>14</a:t>
            </a:r>
            <a:r>
              <a:rPr lang="es-ES" sz="1650" dirty="0"/>
              <a:t>X</a:t>
            </a:r>
            <a:r>
              <a:rPr lang="es-ES" sz="1650" dirty="0">
                <a:solidFill>
                  <a:srgbClr val="FFFF00"/>
                </a:solidFill>
              </a:rPr>
              <a:t>30</a:t>
            </a:r>
            <a:r>
              <a:rPr lang="es-ES" sz="1650" dirty="0"/>
              <a:t>/</a:t>
            </a:r>
            <a:r>
              <a:rPr lang="es-ES" sz="1650" dirty="0">
                <a:solidFill>
                  <a:srgbClr val="0070C0"/>
                </a:solidFill>
              </a:rPr>
              <a:t>Ø50</a:t>
            </a:r>
            <a:r>
              <a:rPr lang="es-ES" sz="1650" dirty="0"/>
              <a:t>X</a:t>
            </a:r>
            <a:r>
              <a:rPr lang="es-ES" sz="1650" dirty="0">
                <a:solidFill>
                  <a:srgbClr val="7030A0"/>
                </a:solidFill>
              </a:rPr>
              <a:t>6,5</a:t>
            </a:r>
            <a:r>
              <a:rPr lang="es-ES" sz="1650" dirty="0"/>
              <a:t>/</a:t>
            </a:r>
            <a:r>
              <a:rPr lang="es-ES" sz="1650" dirty="0">
                <a:solidFill>
                  <a:srgbClr val="00B050"/>
                </a:solidFill>
              </a:rPr>
              <a:t>4-M4</a:t>
            </a:r>
            <a:r>
              <a:rPr lang="es-ES" sz="1650" dirty="0"/>
              <a:t>XØ</a:t>
            </a:r>
            <a:r>
              <a:rPr lang="es-ES" sz="1650" dirty="0">
                <a:solidFill>
                  <a:srgbClr val="00B050"/>
                </a:solidFill>
              </a:rPr>
              <a:t>70</a:t>
            </a:r>
            <a:r>
              <a:rPr lang="es-ES" sz="1650" dirty="0"/>
              <a:t> # KOFON</a:t>
            </a:r>
          </a:p>
          <a:p>
            <a:pPr marL="12700" marR="502284">
              <a:lnSpc>
                <a:spcPct val="100000"/>
              </a:lnSpc>
              <a:spcBef>
                <a:spcPts val="100"/>
              </a:spcBef>
              <a:buClr>
                <a:srgbClr val="EE1F38"/>
              </a:buClr>
              <a:tabLst>
                <a:tab pos="469265" algn="l"/>
                <a:tab pos="469900" algn="l"/>
              </a:tabLst>
            </a:pPr>
            <a:endParaRPr lang="es-ES" sz="1650" dirty="0"/>
          </a:p>
          <a:p>
            <a:pPr marL="469900" marR="502284" indent="-457200">
              <a:lnSpc>
                <a:spcPct val="100000"/>
              </a:lnSpc>
              <a:spcBef>
                <a:spcPts val="100"/>
              </a:spcBef>
              <a:buClr>
                <a:srgbClr val="EE1F38"/>
              </a:buClr>
              <a:buFont typeface="DINPro-Bold"/>
              <a:buChar char="&gt;"/>
              <a:tabLst>
                <a:tab pos="469265" algn="l"/>
                <a:tab pos="469900" algn="l"/>
              </a:tabLst>
            </a:pPr>
            <a:r>
              <a:rPr lang="es-ES" sz="1650" dirty="0"/>
              <a:t>Daria como resultado: 	REDUCTOR KPE-070-1-07-S1-P1-MFØ14X30/Ø50X3/4-Ø4,5XØ70 # KOFON</a:t>
            </a:r>
          </a:p>
          <a:p>
            <a:pPr marL="469900" marR="502284" indent="-457200">
              <a:lnSpc>
                <a:spcPct val="100000"/>
              </a:lnSpc>
              <a:spcBef>
                <a:spcPts val="100"/>
              </a:spcBef>
              <a:buClr>
                <a:srgbClr val="EE1F38"/>
              </a:buClr>
              <a:buFont typeface="DINPro-Bold"/>
              <a:buChar char="&gt;"/>
              <a:tabLst>
                <a:tab pos="469265" algn="l"/>
                <a:tab pos="469900" algn="l"/>
              </a:tabLst>
            </a:pPr>
            <a:endParaRPr sz="1650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899AF50A-3522-300B-85C2-22D8CBF3DB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2703767"/>
            <a:ext cx="7886700" cy="331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010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4857" y="291061"/>
            <a:ext cx="304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400" spc="635" dirty="0">
                <a:solidFill>
                  <a:srgbClr val="EE1F38"/>
                </a:solidFill>
                <a:latin typeface="Trebuchet MS"/>
                <a:cs typeface="Trebuchet MS"/>
              </a:rPr>
              <a:t>—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23998" y="6144350"/>
            <a:ext cx="11544300" cy="0"/>
          </a:xfrm>
          <a:custGeom>
            <a:avLst/>
            <a:gdLst/>
            <a:ahLst/>
            <a:cxnLst/>
            <a:rect l="l" t="t" r="r" b="b"/>
            <a:pathLst>
              <a:path w="11544300">
                <a:moveTo>
                  <a:pt x="0" y="0"/>
                </a:moveTo>
                <a:lnTo>
                  <a:pt x="11544122" y="0"/>
                </a:lnTo>
              </a:path>
            </a:pathLst>
          </a:custGeom>
          <a:ln w="12700">
            <a:solidFill>
              <a:srgbClr val="B4B6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40458" y="6301085"/>
            <a:ext cx="627661" cy="358919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23998" y="649568"/>
            <a:ext cx="9886801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s-ES" sz="2400" b="1" spc="-10" dirty="0">
                <a:solidFill>
                  <a:srgbClr val="FF0000"/>
                </a:solidFill>
                <a:latin typeface="DINPro-Bold"/>
                <a:cs typeface="DINPro-Bold"/>
              </a:rPr>
              <a:t>Si no tenemos el motor en el configurador de KOFON ni APEX:</a:t>
            </a:r>
            <a:endParaRPr sz="2400" dirty="0">
              <a:solidFill>
                <a:srgbClr val="FF0000"/>
              </a:solidFill>
              <a:latin typeface="DINPro-Bold"/>
              <a:cs typeface="DINPro-Bold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1299" y="6384868"/>
            <a:ext cx="1715770" cy="220345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sz="1200" b="0" spc="95" dirty="0">
                <a:solidFill>
                  <a:srgbClr val="B4B6B8"/>
                </a:solidFill>
                <a:latin typeface="DINPro-Medium"/>
                <a:cs typeface="DINPro-Medium"/>
                <a:hlinkClick r:id="rId3"/>
              </a:rPr>
              <a:t>www.grupogaes.com </a:t>
            </a:r>
            <a:endParaRPr sz="1200">
              <a:latin typeface="DINPro-Medium"/>
              <a:cs typeface="DINPro-Medium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xfrm>
            <a:off x="1209809" y="1677332"/>
            <a:ext cx="10534015" cy="13336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502284" indent="-457200">
              <a:lnSpc>
                <a:spcPct val="100000"/>
              </a:lnSpc>
              <a:spcBef>
                <a:spcPts val="100"/>
              </a:spcBef>
              <a:buClr>
                <a:srgbClr val="EE1F38"/>
              </a:buClr>
              <a:buFont typeface="DINPro-Bold"/>
              <a:buChar char="&gt;"/>
              <a:tabLst>
                <a:tab pos="469265" algn="l"/>
                <a:tab pos="469900" algn="l"/>
              </a:tabLst>
            </a:pPr>
            <a:r>
              <a:rPr lang="es-ES" sz="1650" dirty="0"/>
              <a:t>Mirarlo en </a:t>
            </a:r>
            <a:r>
              <a:rPr lang="es-ES" sz="1650" dirty="0">
                <a:hlinkClick r:id="rId4"/>
              </a:rPr>
              <a:t>www.Google.com</a:t>
            </a:r>
            <a:r>
              <a:rPr lang="es-ES" sz="1650" dirty="0"/>
              <a:t>.</a:t>
            </a:r>
          </a:p>
          <a:p>
            <a:pPr marL="469900" marR="502284" indent="-457200">
              <a:lnSpc>
                <a:spcPct val="100000"/>
              </a:lnSpc>
              <a:spcBef>
                <a:spcPts val="100"/>
              </a:spcBef>
              <a:buClr>
                <a:srgbClr val="EE1F38"/>
              </a:buClr>
              <a:buFont typeface="DINPro-Bold"/>
              <a:buChar char="&gt;"/>
              <a:tabLst>
                <a:tab pos="469265" algn="l"/>
                <a:tab pos="469900" algn="l"/>
              </a:tabLst>
            </a:pPr>
            <a:r>
              <a:rPr lang="es-ES" sz="1650" dirty="0"/>
              <a:t>Sacar las medidas y centrarse en las indicadas:</a:t>
            </a:r>
          </a:p>
          <a:p>
            <a:pPr marL="469900" marR="502284" indent="-457200">
              <a:lnSpc>
                <a:spcPct val="100000"/>
              </a:lnSpc>
              <a:spcBef>
                <a:spcPts val="100"/>
              </a:spcBef>
              <a:buClr>
                <a:srgbClr val="EE1F38"/>
              </a:buClr>
              <a:buFont typeface="DINPro-Bold"/>
              <a:buChar char="&gt;"/>
              <a:tabLst>
                <a:tab pos="469265" algn="l"/>
                <a:tab pos="469900" algn="l"/>
              </a:tabLst>
            </a:pPr>
            <a:r>
              <a:rPr lang="es-ES" sz="1650" dirty="0"/>
              <a:t>Con estos datos seguir los pasos indicados anteriormente.</a:t>
            </a:r>
          </a:p>
          <a:p>
            <a:pPr marL="469900" marR="502284" indent="-457200">
              <a:lnSpc>
                <a:spcPct val="100000"/>
              </a:lnSpc>
              <a:spcBef>
                <a:spcPts val="100"/>
              </a:spcBef>
              <a:buClr>
                <a:srgbClr val="EE1F38"/>
              </a:buClr>
              <a:buFont typeface="DINPro-Bold"/>
              <a:buChar char="&gt;"/>
              <a:tabLst>
                <a:tab pos="469265" algn="l"/>
                <a:tab pos="469900" algn="l"/>
              </a:tabLst>
            </a:pPr>
            <a:endParaRPr lang="es-ES" sz="1650" dirty="0"/>
          </a:p>
          <a:p>
            <a:pPr marL="469900" marR="502284" indent="-457200">
              <a:lnSpc>
                <a:spcPct val="100000"/>
              </a:lnSpc>
              <a:spcBef>
                <a:spcPts val="100"/>
              </a:spcBef>
              <a:buClr>
                <a:srgbClr val="EE1F38"/>
              </a:buClr>
              <a:buFont typeface="DINPro-Bold"/>
              <a:buChar char="&gt;"/>
              <a:tabLst>
                <a:tab pos="469265" algn="l"/>
                <a:tab pos="469900" algn="l"/>
              </a:tabLst>
            </a:pPr>
            <a:endParaRPr sz="1650" dirty="0"/>
          </a:p>
        </p:txBody>
      </p:sp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4C200E14-44D8-B702-2B2E-73FCF08392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5808989"/>
              </p:ext>
            </p:extLst>
          </p:nvPr>
        </p:nvGraphicFramePr>
        <p:xfrm>
          <a:off x="269905" y="3429000"/>
          <a:ext cx="10321896" cy="9372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87498">
                  <a:extLst>
                    <a:ext uri="{9D8B030D-6E8A-4147-A177-3AD203B41FA5}">
                      <a16:colId xmlns:a16="http://schemas.microsoft.com/office/drawing/2014/main" val="3470525687"/>
                    </a:ext>
                  </a:extLst>
                </a:gridCol>
                <a:gridCol w="1468154">
                  <a:extLst>
                    <a:ext uri="{9D8B030D-6E8A-4147-A177-3AD203B41FA5}">
                      <a16:colId xmlns:a16="http://schemas.microsoft.com/office/drawing/2014/main" val="319651954"/>
                    </a:ext>
                  </a:extLst>
                </a:gridCol>
                <a:gridCol w="1318639">
                  <a:extLst>
                    <a:ext uri="{9D8B030D-6E8A-4147-A177-3AD203B41FA5}">
                      <a16:colId xmlns:a16="http://schemas.microsoft.com/office/drawing/2014/main" val="607453517"/>
                    </a:ext>
                  </a:extLst>
                </a:gridCol>
                <a:gridCol w="969521">
                  <a:extLst>
                    <a:ext uri="{9D8B030D-6E8A-4147-A177-3AD203B41FA5}">
                      <a16:colId xmlns:a16="http://schemas.microsoft.com/office/drawing/2014/main" val="1723054399"/>
                    </a:ext>
                  </a:extLst>
                </a:gridCol>
                <a:gridCol w="969521">
                  <a:extLst>
                    <a:ext uri="{9D8B030D-6E8A-4147-A177-3AD203B41FA5}">
                      <a16:colId xmlns:a16="http://schemas.microsoft.com/office/drawing/2014/main" val="2916307518"/>
                    </a:ext>
                  </a:extLst>
                </a:gridCol>
                <a:gridCol w="969521">
                  <a:extLst>
                    <a:ext uri="{9D8B030D-6E8A-4147-A177-3AD203B41FA5}">
                      <a16:colId xmlns:a16="http://schemas.microsoft.com/office/drawing/2014/main" val="211244132"/>
                    </a:ext>
                  </a:extLst>
                </a:gridCol>
                <a:gridCol w="969521">
                  <a:extLst>
                    <a:ext uri="{9D8B030D-6E8A-4147-A177-3AD203B41FA5}">
                      <a16:colId xmlns:a16="http://schemas.microsoft.com/office/drawing/2014/main" val="2701411643"/>
                    </a:ext>
                  </a:extLst>
                </a:gridCol>
                <a:gridCol w="969521">
                  <a:extLst>
                    <a:ext uri="{9D8B030D-6E8A-4147-A177-3AD203B41FA5}">
                      <a16:colId xmlns:a16="http://schemas.microsoft.com/office/drawing/2014/main" val="176979362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algn="l" fontAlgn="b"/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s 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Lr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Lb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Le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4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Lz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Ld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42423828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>
                          <a:effectLst/>
                        </a:rPr>
                        <a:t>PANASONIC MSMD042G1S4</a:t>
                      </a:r>
                      <a:endParaRPr lang="es-ES" sz="1400" b="0" i="0" u="none" strike="noStrike">
                        <a:solidFill>
                          <a:srgbClr val="231F20"/>
                        </a:solidFill>
                        <a:effectLst/>
                        <a:latin typeface="DINPro-Regular" panose="0200050303000002000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</a:rPr>
                        <a:t>14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30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50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3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5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5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70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46080906"/>
                  </a:ext>
                </a:extLst>
              </a:tr>
              <a:tr h="476250">
                <a:tc>
                  <a:txBody>
                    <a:bodyPr/>
                    <a:lstStyle/>
                    <a:p>
                      <a:pPr algn="ctr" fontAlgn="ctr"/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>
                          <a:effectLst/>
                        </a:rPr>
                        <a:t>diametro eje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>
                          <a:effectLst/>
                        </a:rPr>
                        <a:t>longitud eje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>
                          <a:effectLst/>
                        </a:rPr>
                        <a:t>diametro encaje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 dirty="0">
                          <a:effectLst/>
                        </a:rPr>
                        <a:t>Profundidad encaje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>
                          <a:effectLst/>
                        </a:rPr>
                        <a:t>cantidad taldros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>
                          <a:effectLst/>
                        </a:rPr>
                        <a:t>diametro tornillos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 dirty="0">
                          <a:effectLst/>
                        </a:rPr>
                        <a:t>diámetro amarre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4146342"/>
                  </a:ext>
                </a:extLst>
              </a:tr>
            </a:tbl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95708446-D560-318E-9A6C-DC059BC7F1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9673" y="1018898"/>
            <a:ext cx="4311656" cy="236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6632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431</TotalTime>
  <Words>275</Words>
  <Application>Microsoft Office PowerPoint</Application>
  <PresentationFormat>Panorámica</PresentationFormat>
  <Paragraphs>57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DINPro-Medium</vt:lpstr>
      <vt:lpstr>Trebuchet MS</vt:lpstr>
      <vt:lpstr>Aptos</vt:lpstr>
      <vt:lpstr>DINPro-Bold</vt:lpstr>
      <vt:lpstr>Aptos Narrow</vt:lpstr>
      <vt:lpstr>DINPro-Regular</vt:lpstr>
      <vt:lpstr>Office Theme</vt:lpstr>
      <vt:lpstr>Presentación de PowerPoint</vt:lpstr>
      <vt:lpstr>Presentación de PowerPoint</vt:lpstr>
      <vt:lpstr>Ejemplo de consulta: El cliente siempre nos tiene que indicar o las medidas o el servomotor sobre el que va a montarlo. </vt:lpstr>
      <vt:lpstr>Tenemos:</vt:lpstr>
      <vt:lpstr>Si no tenemos el motor en el configurador de KOFON ni APEX: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Manual de APERTURA DE ARTÍCULOS</dc:title>
  <dc:creator>MARKETING</dc:creator>
  <cp:lastModifiedBy>Iñigo Gabilondo</cp:lastModifiedBy>
  <cp:revision>16</cp:revision>
  <cp:lastPrinted>2024-01-16T08:57:38Z</cp:lastPrinted>
  <dcterms:created xsi:type="dcterms:W3CDTF">2022-10-05T08:48:37Z</dcterms:created>
  <dcterms:modified xsi:type="dcterms:W3CDTF">2024-08-29T15:12:53Z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2022-10-05T00:00:00Z</vt:filetime>
  </property>
  <property fmtid="{D5CDD505-2E9C-101B-9397-08002B2CF9AE}" pid="3" name="Creator">
    <vt:lpwstr>Adobe InDesign 17.4 (Windows)</vt:lpwstr>
  </property>
  <property fmtid="{D5CDD505-2E9C-101B-9397-08002B2CF9AE}" pid="4" name="LastSaved">
    <vt:filetime>2022-10-05T00:00:00Z</vt:filetime>
  </property>
  <property fmtid="{D5CDD505-2E9C-101B-9397-08002B2CF9AE}" pid="5" name="Producer">
    <vt:lpwstr>Adobe PDF Library 16.0.7</vt:lpwstr>
  </property>
</Properties>
</file>